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am Rya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85" d="100"/>
          <a:sy n="185" d="100"/>
        </p:scale>
        <p:origin x="-24" y="-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ff43f41a0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ff43f41a0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ff43f41a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ff43f41a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ff43f41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ff43f41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ff43f41a0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ff43f41a0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Transport for London - Respond to Positive Feedback Only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Moovit - Both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f43f41a0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f43f41a0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f43f41a0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f43f41a0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implement user testing for continuous improvement, see how the application fares in the real world.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designs shouldn’t feel disjointed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f43f41a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ff43f41a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ff43f41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ff43f41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f43f41a0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ff43f41a0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ublinbus.ie/Global/FaresAndTickets/Our%20Journey%20to%20Zero%20(Web%20Version)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465600" y="3226825"/>
            <a:ext cx="53415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Fig. 1: Dublin Bus Network (BusConnect)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465600" y="383375"/>
            <a:ext cx="5341500" cy="3035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6250" y="383375"/>
            <a:ext cx="4196100" cy="28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dk1"/>
                </a:solidFill>
                <a:latin typeface="Arial Black" panose="020B0A04020102020204" pitchFamily="34" charset="0"/>
              </a:rPr>
              <a:t>INITIAL BIG PICTURE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Arial Black" panose="020B0A04020102020204" pitchFamily="34" charset="0"/>
              </a:rPr>
              <a:t>16</a:t>
            </a:r>
            <a:r>
              <a:rPr lang="en-GB" sz="1000" b="1" baseline="30000" dirty="0">
                <a:solidFill>
                  <a:schemeClr val="dk1"/>
                </a:solidFill>
                <a:latin typeface="Arial Black" panose="020B0A04020102020204" pitchFamily="34" charset="0"/>
              </a:rPr>
              <a:t>th</a:t>
            </a:r>
            <a:r>
              <a:rPr lang="en-GB" sz="1000" b="1" dirty="0">
                <a:solidFill>
                  <a:schemeClr val="dk1"/>
                </a:solidFill>
                <a:latin typeface="Arial Black" panose="020B0A04020102020204" pitchFamily="34" charset="0"/>
              </a:rPr>
              <a:t> June 2021</a:t>
            </a:r>
            <a:endParaRPr sz="1000" b="1" dirty="0">
              <a:solidFill>
                <a:schemeClr val="dk1"/>
              </a:solidFill>
              <a:latin typeface="Arial Black" panose="020B0A04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43200" y="4033400"/>
            <a:ext cx="9230400" cy="27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10 - Team Members:</a:t>
            </a:r>
            <a:endParaRPr sz="1200" b="1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</a:t>
            </a:r>
            <a:r>
              <a:rPr lang="en-GB" sz="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Danev</a:t>
            </a:r>
            <a:r>
              <a:rPr lang="en-GB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Code Lead</a:t>
            </a:r>
            <a:endParaRPr sz="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Danning</a:t>
            </a:r>
            <a:r>
              <a:rPr lang="en-GB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Zhan – Maintenance Lead</a:t>
            </a:r>
            <a:endParaRPr sz="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Turlough</a:t>
            </a:r>
            <a:r>
              <a:rPr lang="en-GB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Hannon – Coordination Lead</a:t>
            </a:r>
            <a:endParaRPr sz="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Ryan – Customer Lead</a:t>
            </a:r>
            <a:endParaRPr sz="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75" y="447250"/>
            <a:ext cx="5226728" cy="29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1. INTRODUCTION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650" y="518025"/>
            <a:ext cx="9144000" cy="32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Analyse bus and weather data to create dynamic time estimates.</a:t>
            </a:r>
            <a:endParaRPr sz="1600" dirty="0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Complete route and sections of the route.</a:t>
            </a:r>
            <a:endParaRPr sz="1600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User-focused design delivered via web app (mobile optimised).</a:t>
            </a:r>
            <a:endParaRPr sz="1600" dirty="0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The design should be easy to use with all relevant information.</a:t>
            </a:r>
          </a:p>
          <a:p>
            <a:pPr marL="457200" lvl="0" indent="-330200">
              <a:lnSpc>
                <a:spcPct val="200000"/>
              </a:lnSpc>
              <a:buSzPts val="1600"/>
              <a:buChar char="●"/>
            </a:pPr>
            <a:r>
              <a:rPr lang="en-GB" sz="1600" dirty="0"/>
              <a:t>Innovative Features</a:t>
            </a:r>
          </a:p>
          <a:p>
            <a:pPr marL="914400" lvl="1" indent="-330200">
              <a:lnSpc>
                <a:spcPct val="200000"/>
              </a:lnSpc>
              <a:buSzPts val="1600"/>
              <a:buChar char="○"/>
            </a:pPr>
            <a:r>
              <a:rPr lang="en-GB" sz="1600" dirty="0"/>
              <a:t>The app should incorporate novel features beyond the brief.</a:t>
            </a:r>
            <a:br>
              <a:rPr lang="en-GB" sz="1600" dirty="0"/>
            </a:br>
            <a:endParaRPr lang="en-GB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1650" y="537225"/>
            <a:ext cx="9144000" cy="4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Common Features</a:t>
            </a:r>
            <a:br>
              <a:rPr lang="en-GB" sz="1600" dirty="0"/>
            </a:b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Geolocation.</a:t>
            </a:r>
            <a:br>
              <a:rPr lang="en-GB" dirty="0">
                <a:solidFill>
                  <a:schemeClr val="dk1"/>
                </a:solidFill>
              </a:rPr>
            </a:b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Real Time Planning and Future Scheduling.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dirty="0"/>
              <a:t>Map Views and Text Views.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dirty="0"/>
              <a:t>App in addition to Browser.</a:t>
            </a:r>
            <a:br>
              <a:rPr lang="en-GB" dirty="0"/>
            </a:b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Favourite Routes and Locations.</a:t>
            </a:r>
            <a:br>
              <a:rPr lang="en-GB" dirty="0"/>
            </a:b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Adding travel to Calendar.</a:t>
            </a:r>
            <a:br>
              <a:rPr lang="en-GB" dirty="0"/>
            </a:b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Multiple Transportation Systems.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dirty="0"/>
              <a:t>Luas, Bike, Walk, Car.</a:t>
            </a:r>
            <a:br>
              <a:rPr lang="en-GB" dirty="0"/>
            </a:br>
            <a:br>
              <a:rPr lang="en-GB" dirty="0"/>
            </a:b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Existing travel apps have varied user experiences receiving mixed responses.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UX issues.</a:t>
            </a:r>
            <a:br>
              <a:rPr lang="en-GB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Travel time is real time info - Inaccurate for future journeys.</a:t>
            </a:r>
            <a:endParaRPr dirty="0"/>
          </a:p>
        </p:txBody>
      </p:sp>
      <p:sp>
        <p:nvSpPr>
          <p:cNvPr id="8" name="Google Shape;82;p16"/>
          <p:cNvSpPr txBox="1"/>
          <p:nvPr/>
        </p:nvSpPr>
        <p:spPr>
          <a:xfrm>
            <a:off x="4783708" y="3588653"/>
            <a:ext cx="4075509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2: Feature Presence across iOS app by inspection</a:t>
            </a:r>
            <a:endParaRPr sz="800" dirty="0">
              <a:solidFill>
                <a:schemeClr val="dk1"/>
              </a:solidFill>
            </a:endParaRPr>
          </a:p>
        </p:txBody>
      </p:sp>
      <p:cxnSp>
        <p:nvCxnSpPr>
          <p:cNvPr id="71" name="Google Shape;71;p15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2. EXISTING SOLUTIONS	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59" y="638787"/>
            <a:ext cx="4073859" cy="31645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6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6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2. EXISTING SOLUTIONS	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00613" y="4440675"/>
            <a:ext cx="41103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3/4: Dublin Bus iOS App Reviews.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19950" y="4462725"/>
            <a:ext cx="39465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5/6: </a:t>
            </a:r>
            <a:r>
              <a:rPr lang="en-GB" sz="800" dirty="0" err="1">
                <a:solidFill>
                  <a:schemeClr val="dk1"/>
                </a:solidFill>
              </a:rPr>
              <a:t>Moovit</a:t>
            </a:r>
            <a:r>
              <a:rPr lang="en-GB" sz="800" dirty="0">
                <a:solidFill>
                  <a:schemeClr val="dk1"/>
                </a:solidFill>
              </a:rPr>
              <a:t> iOS App Reviews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00575" y="581550"/>
            <a:ext cx="411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Dublin Bus - 1.9 out of 5.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116000" y="581550"/>
            <a:ext cx="37503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Moovit - 4.7 out of 5.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" y="1037375"/>
            <a:ext cx="4110299" cy="1797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25" y="2837250"/>
            <a:ext cx="4110300" cy="1817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950" y="1035450"/>
            <a:ext cx="3946500" cy="1607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950" y="2635650"/>
            <a:ext cx="3946500" cy="2018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81;p16"/>
          <p:cNvSpPr txBox="1"/>
          <p:nvPr/>
        </p:nvSpPr>
        <p:spPr>
          <a:xfrm>
            <a:off x="6316980" y="4732020"/>
            <a:ext cx="4110300" cy="41148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*Ratings Per iOS App Store Feedback as of 15</a:t>
            </a:r>
            <a:r>
              <a:rPr lang="en-GB" sz="800" baseline="30000" dirty="0">
                <a:solidFill>
                  <a:schemeClr val="dk1"/>
                </a:solidFill>
              </a:rPr>
              <a:t>th</a:t>
            </a:r>
            <a:r>
              <a:rPr lang="en-GB" sz="800" dirty="0">
                <a:solidFill>
                  <a:schemeClr val="dk1"/>
                </a:solidFill>
              </a:rPr>
              <a:t> June 2021</a:t>
            </a:r>
            <a:endParaRPr sz="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7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7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2. EXISTING SOLUTIONS	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81500" y="4469475"/>
            <a:ext cx="20619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7: Dublin Bus Mobile Browser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021375" y="4471375"/>
            <a:ext cx="20187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10: </a:t>
            </a:r>
            <a:r>
              <a:rPr lang="en-GB" sz="800" dirty="0" err="1">
                <a:solidFill>
                  <a:schemeClr val="dk1"/>
                </a:solidFill>
              </a:rPr>
              <a:t>Moovit</a:t>
            </a:r>
            <a:r>
              <a:rPr lang="en-GB" sz="800" dirty="0">
                <a:solidFill>
                  <a:schemeClr val="dk1"/>
                </a:solidFill>
              </a:rPr>
              <a:t> App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66050" y="375575"/>
            <a:ext cx="2061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Dublin Bus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021375" y="372000"/>
            <a:ext cx="20187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Moovit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0" y="802250"/>
            <a:ext cx="2061975" cy="38441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375" y="802250"/>
            <a:ext cx="2018776" cy="38441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Google Shape;101;p17"/>
          <p:cNvSpPr txBox="1"/>
          <p:nvPr/>
        </p:nvSpPr>
        <p:spPr>
          <a:xfrm>
            <a:off x="2478100" y="4469475"/>
            <a:ext cx="20619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8: TFI App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478100" y="372000"/>
            <a:ext cx="2061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TFI - Journey Plan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075" y="802250"/>
            <a:ext cx="2061975" cy="38441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" name="Google Shape;104;p17"/>
          <p:cNvSpPr txBox="1"/>
          <p:nvPr/>
        </p:nvSpPr>
        <p:spPr>
          <a:xfrm>
            <a:off x="4749763" y="4469475"/>
            <a:ext cx="206190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9: Google Maps App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700" y="802250"/>
            <a:ext cx="2061975" cy="38441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17"/>
          <p:cNvSpPr txBox="1"/>
          <p:nvPr/>
        </p:nvSpPr>
        <p:spPr>
          <a:xfrm>
            <a:off x="4749750" y="372000"/>
            <a:ext cx="2061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Google Maps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/>
          <p:cNvSpPr txBox="1"/>
          <p:nvPr/>
        </p:nvSpPr>
        <p:spPr>
          <a:xfrm>
            <a:off x="7375278" y="3164819"/>
            <a:ext cx="1411647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12: Wireframe 2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98" y="664270"/>
            <a:ext cx="1513776" cy="2757319"/>
          </a:xfrm>
          <a:prstGeom prst="rect">
            <a:avLst/>
          </a:prstGeom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8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3. OUR BIG IDEA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-58104" y="540745"/>
            <a:ext cx="4981575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User-feedback driven design.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Accurate travel predictions with weather and traffic info.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Incorporate features of well-received apps.</a:t>
            </a:r>
            <a:endParaRPr dirty="0"/>
          </a:p>
          <a:p>
            <a:pPr marL="1371600" lvl="1" indent="-317500">
              <a:buSzPts val="1400"/>
              <a:buChar char="○"/>
            </a:pPr>
            <a:r>
              <a:rPr lang="en-GB" dirty="0"/>
              <a:t>Traffic Info (Google Maps API).</a:t>
            </a:r>
          </a:p>
          <a:p>
            <a:pPr marL="1371600" lvl="1" indent="-317500">
              <a:buSzPts val="1400"/>
              <a:buFont typeface="Arial"/>
              <a:buChar char="○"/>
            </a:pPr>
            <a:r>
              <a:rPr lang="en-GB" dirty="0"/>
              <a:t>Feedback Acquisition (in-app).</a:t>
            </a:r>
          </a:p>
          <a:p>
            <a:pPr marL="1371600" lvl="1" indent="-317500">
              <a:buSzPts val="1400"/>
              <a:buFont typeface="Arial"/>
              <a:buChar char="○"/>
            </a:pPr>
            <a:r>
              <a:rPr lang="en-GB" dirty="0"/>
              <a:t>Account Management (user)</a:t>
            </a:r>
          </a:p>
          <a:p>
            <a:pPr marL="1371600" lvl="1" indent="-317500">
              <a:buSzPts val="1400"/>
              <a:buChar char="○"/>
            </a:pPr>
            <a:r>
              <a:rPr lang="en-GB" dirty="0"/>
              <a:t>Bus Occupancy (user feedback).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Alternative Transport Methods (TFI API).</a:t>
            </a:r>
            <a:br>
              <a:rPr lang="en-GB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New Innovations</a:t>
            </a:r>
            <a:endParaRPr dirty="0"/>
          </a:p>
          <a:p>
            <a:pPr marL="1371600" indent="-317500">
              <a:buSzPts val="1400"/>
              <a:buChar char="○"/>
            </a:pPr>
            <a:r>
              <a:rPr lang="en-GB" dirty="0"/>
              <a:t>Sustainability Focus.</a:t>
            </a:r>
            <a:endParaRPr dirty="0"/>
          </a:p>
          <a:p>
            <a:pPr marL="1371600" indent="-317500">
              <a:buSzPts val="1400"/>
              <a:buChar char="○"/>
            </a:pPr>
            <a:r>
              <a:rPr lang="en-GB" dirty="0"/>
              <a:t>Future weather highlighting.</a:t>
            </a:r>
            <a:endParaRPr dirty="0"/>
          </a:p>
          <a:p>
            <a:pPr marL="1371600" indent="-317500">
              <a:buSzPts val="1400"/>
              <a:buChar char="○"/>
            </a:pPr>
            <a:r>
              <a:rPr lang="en-GB" dirty="0"/>
              <a:t>Fare and </a:t>
            </a:r>
            <a:r>
              <a:rPr lang="en-GB" dirty="0" err="1"/>
              <a:t>Leapcard</a:t>
            </a:r>
            <a:r>
              <a:rPr lang="en-GB" dirty="0"/>
              <a:t> Data.</a:t>
            </a:r>
            <a:endParaRPr dirty="0"/>
          </a:p>
          <a:p>
            <a:pPr marL="1371600" indent="-317500">
              <a:buSzPts val="1400"/>
              <a:buChar char="○"/>
            </a:pPr>
            <a:r>
              <a:rPr lang="en-GB" dirty="0"/>
              <a:t>Popular Routes and Route Sharing.</a:t>
            </a:r>
            <a:endParaRPr dirty="0"/>
          </a:p>
          <a:p>
            <a:pPr marL="1371600" indent="-317500">
              <a:buSzPts val="1400"/>
              <a:buChar char="○"/>
            </a:pPr>
            <a:r>
              <a:rPr lang="en-GB" dirty="0"/>
              <a:t>Business Intelligence Incorporation </a:t>
            </a:r>
            <a:br>
              <a:rPr lang="en-GB" dirty="0"/>
            </a:br>
            <a:r>
              <a:rPr lang="en-GB" dirty="0"/>
              <a:t>(Google Analytics).</a:t>
            </a:r>
            <a:endParaRPr dirty="0"/>
          </a:p>
        </p:txBody>
      </p:sp>
      <p:sp>
        <p:nvSpPr>
          <p:cNvPr id="9" name="Google Shape;96;p17"/>
          <p:cNvSpPr txBox="1"/>
          <p:nvPr/>
        </p:nvSpPr>
        <p:spPr>
          <a:xfrm>
            <a:off x="4761430" y="4689063"/>
            <a:ext cx="2407985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13: EU Climate Opinion (EU Commission)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0" name="Google Shape;96;p17"/>
          <p:cNvSpPr txBox="1"/>
          <p:nvPr/>
        </p:nvSpPr>
        <p:spPr>
          <a:xfrm>
            <a:off x="7220214" y="4689063"/>
            <a:ext cx="1857111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14: Transport Emissions (BBC)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243" y="3632875"/>
            <a:ext cx="2407984" cy="1213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215" y="3642360"/>
            <a:ext cx="1857110" cy="1213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96;p17"/>
          <p:cNvSpPr txBox="1"/>
          <p:nvPr/>
        </p:nvSpPr>
        <p:spPr>
          <a:xfrm>
            <a:off x="5216525" y="3164819"/>
            <a:ext cx="1439421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11: Wireframe 1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130" y="630943"/>
            <a:ext cx="1626870" cy="27906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216525" y="3004142"/>
            <a:ext cx="19049" cy="51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55946" y="3082944"/>
            <a:ext cx="0" cy="511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75278" y="3004142"/>
            <a:ext cx="19049" cy="51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786925" y="3004142"/>
            <a:ext cx="0" cy="51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9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9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4. GUIDING PRINCIPLES &amp; FULFILLMENT MECHANISMS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0" y="324996"/>
            <a:ext cx="599745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All made possible by modern software development tools, technologies and methods: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Version Control and Repositories (GitHub/GitLab)</a:t>
            </a:r>
            <a:endParaRPr lang="en-IE"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E" dirty="0"/>
              <a:t>Develop (with branches) &gt; Release &gt; Production.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Modern Tech Stack and Architecture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Django, MySQL, React, D3.js, to be confirmed</a:t>
            </a:r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Project management and Agile development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Github</a:t>
            </a:r>
            <a:r>
              <a:rPr lang="en-GB" dirty="0">
                <a:solidFill>
                  <a:schemeClr val="dk1"/>
                </a:solidFill>
              </a:rPr>
              <a:t>, Jira, Confluence.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endParaRPr lang="en-GB" dirty="0">
              <a:solidFill>
                <a:schemeClr val="dk1"/>
              </a:solidFill>
            </a:endParaRPr>
          </a:p>
          <a:p>
            <a:pPr marL="457200" lvl="0" indent="-317500"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Data Sources</a:t>
            </a:r>
          </a:p>
          <a:p>
            <a:pPr marL="914400" lvl="1" indent="-317500"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Google Maps API</a:t>
            </a:r>
          </a:p>
          <a:p>
            <a:pPr marL="914400" lvl="1" indent="-317500"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TFI API</a:t>
            </a:r>
          </a:p>
          <a:p>
            <a:pPr marL="914400" lvl="1" indent="-317500"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OpenWeatherMap</a:t>
            </a:r>
            <a:r>
              <a:rPr lang="en-GB" dirty="0">
                <a:solidFill>
                  <a:schemeClr val="dk1"/>
                </a:solidFill>
              </a:rPr>
              <a:t> &amp; MET</a:t>
            </a:r>
          </a:p>
          <a:p>
            <a:pPr marL="914400" lvl="1" indent="-317500"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User submission</a:t>
            </a:r>
          </a:p>
          <a:p>
            <a:pPr marL="914400" lvl="1" indent="-317500"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Leapcard</a:t>
            </a:r>
            <a:r>
              <a:rPr lang="en-GB" dirty="0">
                <a:solidFill>
                  <a:schemeClr val="dk1"/>
                </a:solidFill>
              </a:rPr>
              <a:t> (</a:t>
            </a:r>
            <a:r>
              <a:rPr lang="en-GB" dirty="0" err="1">
                <a:solidFill>
                  <a:schemeClr val="dk1"/>
                </a:solidFill>
              </a:rPr>
              <a:t>pyleapcard</a:t>
            </a:r>
            <a:r>
              <a:rPr lang="en-GB" dirty="0">
                <a:solidFill>
                  <a:schemeClr val="dk1"/>
                </a:solidFill>
              </a:rPr>
              <a:t>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8" name="Google Shape;82;p16"/>
          <p:cNvSpPr txBox="1"/>
          <p:nvPr/>
        </p:nvSpPr>
        <p:spPr>
          <a:xfrm>
            <a:off x="5907405" y="4667670"/>
            <a:ext cx="3143250" cy="42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15: </a:t>
            </a:r>
            <a:r>
              <a:rPr lang="en-GB" sz="800" dirty="0" err="1">
                <a:solidFill>
                  <a:schemeClr val="dk1"/>
                </a:solidFill>
              </a:rPr>
              <a:t>GitFlow</a:t>
            </a:r>
            <a:r>
              <a:rPr lang="en-GB" sz="800" dirty="0">
                <a:solidFill>
                  <a:schemeClr val="dk1"/>
                </a:solidFill>
              </a:rPr>
              <a:t> (Vincent Driessen). Release corresponds to UAT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1026" name="Picture 2" descr="https://nvie.com/img/git-model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05" y="655320"/>
            <a:ext cx="3143250" cy="4236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0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0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5. PROJECT ROADMAP &amp; MANAGEMENT STRATEGIES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0" y="591375"/>
            <a:ext cx="240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Agile Structure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Five Sprints.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Goals in Development.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User guidance in Sprint 2-5.</a:t>
            </a:r>
            <a:endParaRPr dirty="0"/>
          </a:p>
        </p:txBody>
      </p:sp>
      <p:sp>
        <p:nvSpPr>
          <p:cNvPr id="130" name="Google Shape;130;p20"/>
          <p:cNvSpPr txBox="1"/>
          <p:nvPr/>
        </p:nvSpPr>
        <p:spPr>
          <a:xfrm>
            <a:off x="2410000" y="4624975"/>
            <a:ext cx="3770400" cy="46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16: Initial Sprint Plan (in development)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180500" y="4624825"/>
            <a:ext cx="2887200" cy="46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Fig. 17: Confluence Structure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-1" y="1994149"/>
            <a:ext cx="240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Documentation and Communication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Jira.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Confluence.</a:t>
            </a:r>
            <a:endParaRPr dirty="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0" y="527625"/>
            <a:ext cx="2887199" cy="4272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50" y="537225"/>
            <a:ext cx="3770500" cy="4253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0"/>
          <p:cNvSpPr txBox="1"/>
          <p:nvPr/>
        </p:nvSpPr>
        <p:spPr>
          <a:xfrm>
            <a:off x="0" y="3083015"/>
            <a:ext cx="240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Meetings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Daily Check-ins.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Weekly Review.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" name="Google Shape;135;p20">
            <a:extLst>
              <a:ext uri="{FF2B5EF4-FFF2-40B4-BE49-F238E27FC236}">
                <a16:creationId xmlns:a16="http://schemas.microsoft.com/office/drawing/2014/main" id="{859ACB56-74EF-394A-ABA5-11956117E385}"/>
              </a:ext>
            </a:extLst>
          </p:cNvPr>
          <p:cNvSpPr txBox="1"/>
          <p:nvPr/>
        </p:nvSpPr>
        <p:spPr>
          <a:xfrm>
            <a:off x="-1" y="3956481"/>
            <a:ext cx="24099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Role Distribution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Focused areas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Broad exposure to all.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1"/>
          <p:cNvCxnSpPr/>
          <p:nvPr/>
        </p:nvCxnSpPr>
        <p:spPr>
          <a:xfrm rot="10800000" flipH="1">
            <a:off x="0" y="518025"/>
            <a:ext cx="9147300" cy="1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21"/>
          <p:cNvSpPr txBox="1"/>
          <p:nvPr/>
        </p:nvSpPr>
        <p:spPr>
          <a:xfrm>
            <a:off x="0" y="44400"/>
            <a:ext cx="9147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 Black"/>
                <a:ea typeface="Arial Black"/>
                <a:cs typeface="Arial Black"/>
                <a:sym typeface="Arial Black"/>
              </a:rPr>
              <a:t>6. Questions and Answers</a:t>
            </a:r>
            <a:endParaRPr sz="2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0" y="22319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 for your time, and attention, and we would welcome any questions</a:t>
            </a:r>
            <a:endParaRPr dirty="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1" y="2632150"/>
            <a:ext cx="3042399" cy="25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1BF0C4-7102-2248-87FC-496D92A28115}"/>
              </a:ext>
            </a:extLst>
          </p:cNvPr>
          <p:cNvSpPr/>
          <p:nvPr/>
        </p:nvSpPr>
        <p:spPr>
          <a:xfrm>
            <a:off x="0" y="583900"/>
            <a:ext cx="9144001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>
              <a:lnSpc>
                <a:spcPct val="200000"/>
              </a:lnSpc>
              <a:buSzPts val="1600"/>
            </a:pPr>
            <a:r>
              <a:rPr lang="en-GB" sz="1600" dirty="0"/>
              <a:t>“</a:t>
            </a:r>
            <a:r>
              <a:rPr lang="en-GB" sz="1600" i="1" dirty="0"/>
              <a:t>Every single full bus replaces the equivalent of 80 cars on our roads, reducing emissions by over 90% and freeing up 300 metres of roadway</a:t>
            </a:r>
            <a:r>
              <a:rPr lang="en-GB" sz="1600" dirty="0"/>
              <a:t>” – </a:t>
            </a:r>
            <a:r>
              <a:rPr lang="en-GB" sz="1600" dirty="0" err="1"/>
              <a:t>DublinBus</a:t>
            </a:r>
            <a:r>
              <a:rPr lang="en-GB" sz="1600" dirty="0"/>
              <a:t> in </a:t>
            </a:r>
            <a:r>
              <a:rPr lang="en-GB" sz="1600" dirty="0">
                <a:hlinkClick r:id="rId4"/>
              </a:rPr>
              <a:t>Our Journey to Zero </a:t>
            </a:r>
            <a:endParaRPr lang="en-GB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2192</TotalTime>
  <Words>651</Words>
  <Application>Microsoft Macintosh PowerPoint</Application>
  <PresentationFormat>On-screen Show (16:9)</PresentationFormat>
  <Paragraphs>109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Black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Adam Ryan</cp:lastModifiedBy>
  <cp:revision>25</cp:revision>
  <dcterms:modified xsi:type="dcterms:W3CDTF">2021-06-17T11:26:28Z</dcterms:modified>
</cp:coreProperties>
</file>